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6" r:id="rId12"/>
    <p:sldId id="263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Качество знаний учащихся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начальной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</a:p>
        </c:rich>
      </c:tx>
      <c:layout>
        <c:manualLayout>
          <c:xMode val="edge"/>
          <c:yMode val="edge"/>
          <c:x val="0.12197781327600236"/>
          <c:y val="0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04921484868559E-2"/>
          <c:y val="3.1145653656742274E-2"/>
          <c:w val="0.82669153480536672"/>
          <c:h val="0.8699203976901405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учащиеся средней школы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2018 - 2019</c:v>
                </c:pt>
                <c:pt idx="1">
                  <c:v>2019 - 2020</c:v>
                </c:pt>
                <c:pt idx="2">
                  <c:v>2020 - 2021 (1 и 2 четверть)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0.5</c:v>
                </c:pt>
                <c:pt idx="1">
                  <c:v>0.52</c:v>
                </c:pt>
                <c:pt idx="2" formatCode="0%">
                  <c:v>0.69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881920"/>
        <c:axId val="164883456"/>
        <c:axId val="164845312"/>
      </c:bar3DChart>
      <c:catAx>
        <c:axId val="1648819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/>
        </c:spPr>
        <c:crossAx val="164883456"/>
        <c:crosses val="autoZero"/>
        <c:auto val="1"/>
        <c:lblAlgn val="ctr"/>
        <c:lblOffset val="100"/>
        <c:noMultiLvlLbl val="0"/>
      </c:catAx>
      <c:valAx>
        <c:axId val="164883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4881920"/>
        <c:crosses val="autoZero"/>
        <c:crossBetween val="between"/>
      </c:valAx>
      <c:serAx>
        <c:axId val="164845312"/>
        <c:scaling>
          <c:orientation val="minMax"/>
        </c:scaling>
        <c:delete val="1"/>
        <c:axPos val="b"/>
        <c:majorTickMark val="out"/>
        <c:minorTickMark val="none"/>
        <c:tickLblPos val="none"/>
        <c:crossAx val="16488345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5511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1556792"/>
            <a:ext cx="6328792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5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6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03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89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8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6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56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6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7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8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404664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Методическое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объединение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Применение современных информационно – коммуникационных технологий в моей педагогической </a:t>
            </a:r>
            <a:r>
              <a:rPr lang="ru-RU" sz="28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деятельности»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4797152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80274"/>
                </a:solidFill>
                <a:latin typeface="Times New Roman" pitchFamily="18" charset="0"/>
                <a:cs typeface="Times New Roman" pitchFamily="18" charset="0"/>
              </a:rPr>
              <a:t>Тимофеева </a:t>
            </a:r>
            <a:r>
              <a:rPr lang="ru-RU" b="1" dirty="0">
                <a:solidFill>
                  <a:srgbClr val="180274"/>
                </a:solidFill>
                <a:latin typeface="Times New Roman" pitchFamily="18" charset="0"/>
                <a:cs typeface="Times New Roman" pitchFamily="18" charset="0"/>
              </a:rPr>
              <a:t>Виктория </a:t>
            </a:r>
          </a:p>
          <a:p>
            <a:r>
              <a:rPr lang="ru-RU" b="1" dirty="0" smtClean="0">
                <a:solidFill>
                  <a:srgbClr val="180274"/>
                </a:solidFill>
                <a:latin typeface="Times New Roman" pitchFamily="18" charset="0"/>
                <a:cs typeface="Times New Roman" pitchFamily="18" charset="0"/>
              </a:rPr>
              <a:t>Валерьевна, </a:t>
            </a:r>
          </a:p>
          <a:p>
            <a:r>
              <a:rPr lang="ru-RU" b="1" dirty="0" smtClean="0">
                <a:solidFill>
                  <a:srgbClr val="180274"/>
                </a:solidFill>
                <a:latin typeface="Times New Roman" pitchFamily="18" charset="0"/>
                <a:cs typeface="Times New Roman" pitchFamily="18" charset="0"/>
              </a:rPr>
              <a:t>высшее педагогическое образование,</a:t>
            </a:r>
          </a:p>
          <a:p>
            <a:r>
              <a:rPr lang="ru-RU" sz="1400" b="1" dirty="0" smtClean="0">
                <a:solidFill>
                  <a:srgbClr val="180274"/>
                </a:solidFill>
                <a:latin typeface="Times New Roman" pitchFamily="18" charset="0"/>
                <a:cs typeface="Times New Roman" pitchFamily="18" charset="0"/>
              </a:rPr>
              <a:t>педагогический стаж 10 лет </a:t>
            </a:r>
            <a:endParaRPr lang="ru-RU" sz="1400" b="1" dirty="0" smtClean="0">
              <a:solidFill>
                <a:srgbClr val="18027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180274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b="1" dirty="0">
                <a:solidFill>
                  <a:srgbClr val="180274"/>
                </a:solidFill>
                <a:latin typeface="Times New Roman" pitchFamily="18" charset="0"/>
                <a:cs typeface="Times New Roman" pitchFamily="18" charset="0"/>
              </a:rPr>
              <a:t>«СОШ № 2» </a:t>
            </a:r>
          </a:p>
        </p:txBody>
      </p:sp>
    </p:spTree>
    <p:extLst>
      <p:ext uri="{BB962C8B-B14F-4D97-AF65-F5344CB8AC3E}">
        <p14:creationId xmlns:p14="http://schemas.microsoft.com/office/powerpoint/2010/main" val="1725483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64402504"/>
              </p:ext>
            </p:extLst>
          </p:nvPr>
        </p:nvGraphicFramePr>
        <p:xfrm>
          <a:off x="395536" y="620688"/>
          <a:ext cx="79928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15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76672"/>
            <a:ext cx="77048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</a:p>
          <a:p>
            <a:pPr algn="ctr"/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Олимпиадное движение</a:t>
            </a:r>
          </a:p>
          <a:p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олимпиады «Фактор роста»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«Создание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 –code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достопримечательностей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Лесосибирска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1128"/>
            <a:ext cx="1368152" cy="19352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6" y="563488"/>
            <a:ext cx="1564388" cy="221285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713936"/>
              </p:ext>
            </p:extLst>
          </p:nvPr>
        </p:nvGraphicFramePr>
        <p:xfrm>
          <a:off x="1645782" y="1124744"/>
          <a:ext cx="7128791" cy="40169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97624"/>
                <a:gridCol w="1250181"/>
                <a:gridCol w="1980986"/>
              </a:tblGrid>
              <a:tr h="52402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50" dirty="0"/>
                        <a:t>Название конкурса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26" marR="23826" marT="23826" marB="23826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50" dirty="0"/>
                        <a:t>Количество участников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26" marR="23826" marT="23826" marB="23826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50" dirty="0"/>
                        <a:t>Результат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26" marR="23826" marT="23826" marB="23826"/>
                </a:tc>
              </a:tr>
              <a:tr h="52402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50" dirty="0"/>
                        <a:t>«</a:t>
                      </a:r>
                      <a:r>
                        <a:rPr lang="ru-RU" sz="1600" kern="150" dirty="0"/>
                        <a:t>Фактор роста</a:t>
                      </a:r>
                      <a:r>
                        <a:rPr lang="en-US" sz="1600" kern="150" dirty="0"/>
                        <a:t>» “The famous places of Great Britain”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26" marR="23826" marT="23826" marB="23826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50" dirty="0"/>
                        <a:t>2 </a:t>
                      </a:r>
                      <a:r>
                        <a:rPr lang="ru-RU" sz="1600" kern="150" dirty="0"/>
                        <a:t>человека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26" marR="23826" marT="23826" marB="23826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50" dirty="0"/>
                        <a:t>Сертификаты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26" marR="23826" marT="23826" marB="23826"/>
                </a:tc>
              </a:tr>
              <a:tr h="76271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50" dirty="0"/>
                        <a:t>«Мир конкурсов» </a:t>
                      </a:r>
                      <a:r>
                        <a:rPr lang="en-US" sz="1600" kern="150" dirty="0"/>
                        <a:t>III</a:t>
                      </a:r>
                      <a:r>
                        <a:rPr lang="ru-RU" sz="1600" kern="150" dirty="0"/>
                        <a:t> Всероссийская дистанционная викторина по английскому языку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26" marR="23826" marT="23826" marB="23826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50" dirty="0"/>
                        <a:t>2 человека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26" marR="23826" marT="23826" marB="23826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50"/>
                        <a:t>1 человек — 3 место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26" marR="23826" marT="23826" marB="23826"/>
                </a:tc>
              </a:tr>
              <a:tr h="52402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50" dirty="0"/>
                        <a:t>«Форум содействия одарённой молодёжи» </a:t>
                      </a:r>
                      <a:r>
                        <a:rPr lang="en-US" sz="1600" kern="150" dirty="0"/>
                        <a:t>III</a:t>
                      </a:r>
                      <a:r>
                        <a:rPr lang="ru-RU" sz="1600" kern="150" dirty="0"/>
                        <a:t> Всероссийская предметная олимпиада  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26" marR="23826" marT="23826" marB="23826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50" dirty="0"/>
                        <a:t>3 человека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26" marR="23826" marT="23826" marB="23826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50" dirty="0"/>
                        <a:t>1 человек — 3 место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26" marR="23826" marT="23826" marB="23826"/>
                </a:tc>
              </a:tr>
              <a:tr h="67016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50" dirty="0"/>
                        <a:t>«Форум содействия одарённой молодёжи» </a:t>
                      </a:r>
                      <a:r>
                        <a:rPr lang="en-US" sz="1600" kern="150" dirty="0"/>
                        <a:t>IV</a:t>
                      </a:r>
                      <a:r>
                        <a:rPr lang="ru-RU" sz="1600" kern="150" dirty="0"/>
                        <a:t> Всероссийская предметная олимпиада  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26" marR="23826" marT="23826" marB="23826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50"/>
                        <a:t>5 человек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26" marR="23826" marT="23826" marB="23826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50" dirty="0"/>
                        <a:t>1 человек — 1 место</a:t>
                      </a:r>
                      <a:endParaRPr lang="ru-RU" sz="1600" dirty="0"/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50" dirty="0"/>
                        <a:t>1 человек — 3 место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26" marR="23826" marT="23826" marB="23826"/>
                </a:tc>
              </a:tr>
              <a:tr h="28533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50"/>
                        <a:t>«Фактор роста»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26" marR="23826" marT="23826" marB="23826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50"/>
                        <a:t>5 человек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26" marR="23826" marT="23826" marB="23826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50" dirty="0"/>
                        <a:t>1 человек — 3 место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26" marR="23826" marT="23826" marB="23826"/>
                </a:tc>
              </a:tr>
              <a:tr h="67016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50"/>
                        <a:t>«Форум содействия одарённой молодёжи» </a:t>
                      </a:r>
                      <a:r>
                        <a:rPr lang="en-US" sz="1600" kern="150"/>
                        <a:t>IV</a:t>
                      </a:r>
                      <a:r>
                        <a:rPr lang="ru-RU" sz="1600" kern="150"/>
                        <a:t> Всероссийская предметная олимпиада  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26" marR="23826" marT="23826" marB="23826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50"/>
                        <a:t>3 человека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26" marR="23826" marT="23826" marB="23826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/>
                        <a:t>1 человек -  1 место</a:t>
                      </a:r>
                      <a:endParaRPr lang="ru-RU" sz="1600" dirty="0"/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/>
                        <a:t>1 человек – 2 место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26" marR="23826" marT="23826" marB="238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Внеклассная деятельность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3899925" cy="2924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8477"/>
            <a:ext cx="3970849" cy="3092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196752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часы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мероприятия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– экскурсии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042425"/>
            <a:ext cx="7470611" cy="5382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40466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копилка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2897620"/>
            <a:ext cx="1780848" cy="1932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558" y="135180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Новые возможности для образования: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новые и новейшие интерактивные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930680" y="2325073"/>
            <a:ext cx="705217" cy="589708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26321" y="2325073"/>
            <a:ext cx="0" cy="589708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94598" y="1628800"/>
            <a:ext cx="2160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5459887" y="2325073"/>
            <a:ext cx="624281" cy="613808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31242" y="1976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ФГОС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5424756" y="3863722"/>
            <a:ext cx="811437" cy="0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41384" y="342899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образования 24/7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972854" y="4870179"/>
            <a:ext cx="621744" cy="358070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10894" y="499985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информацией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2699792" y="3753174"/>
            <a:ext cx="909775" cy="14840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36193" y="342900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высоких технологий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5385766" y="4829824"/>
            <a:ext cx="510425" cy="444058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29602" y="482982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Успешная личность, свободно ориентирующаяся в современном мире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5636" y="476672"/>
            <a:ext cx="2769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0463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620688"/>
            <a:ext cx="792088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базовых навыков владения ПК и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поиска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в сети Интернет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 начальной школе не имеют первоначальных навыков работы в сети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мотивация к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изучению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языка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во всемирной сети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систематизация доступного материала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различных образовательных интерактивных платформ</a:t>
            </a:r>
          </a:p>
          <a:p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561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20688"/>
            <a:ext cx="7776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en-US" sz="2400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 владения иностранным языком посредством использования  современных ИКТ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первоначальные базовые навыки работы с компьютером;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к изучению иностранного языка посредством использования в работе разнообразных интернет платформ;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на личном интернет ресурсе;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познавательную деятельность высокомотивированных школьников;</a:t>
            </a:r>
          </a:p>
          <a:p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253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Методологическая основа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обучении иностранному языку с применением ИКТ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база</a:t>
            </a:r>
          </a:p>
          <a:p>
            <a:pPr algn="ctr"/>
            <a:endParaRPr lang="ru-RU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924944"/>
            <a:ext cx="806489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Полат Е. С. «Использование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Интернет-технологий и ресурсов в системе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Цветкова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Л.А.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компьютера при обучении грамматике в начальной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школе».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Владимирова Л. П. «Новые Информационные технологии в обучении иностранным языкам».</a:t>
            </a:r>
          </a:p>
          <a:p>
            <a:pPr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092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18" y="4809468"/>
            <a:ext cx="1441174" cy="2017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548680"/>
            <a:ext cx="770485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«Этапы работы с ИКТ в моей деятельности»</a:t>
            </a:r>
          </a:p>
          <a:p>
            <a:pPr algn="ctr"/>
            <a:endParaRPr lang="ru-R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 год – создание интерактивных упражнений с помощью программы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Power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апробация этих упражнений на учащихся МБОУ «СОШ №2»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 год – обучение на курсах повышения квалификации по теме самообразования, написание статей в сборник школы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 год – сбор и систематизация материала на персональной интернет странице, использование материала на практике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 год – изучение новых платформ, программ, интерактивных учебников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год – апробация на учащихся использования в обучении интерактивного учебника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Skysmart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учебной платформы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Learningapp.org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– 2017 год – участие в дистанционных олимпиадах с учащимися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2017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а–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внедрение в свою практику интерактивных способов взаимодействия с учащимися, коллегами, родителями: интернет чат,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Skype, Zoom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формы, разработка серии упражнений на платформе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Learningapp.org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Тиражирование опыта среди коллег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122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64805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Урок, занятие, построенные с применением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Learningapps.org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196752"/>
            <a:ext cx="1944216" cy="86409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848" y="1204016"/>
            <a:ext cx="2088232" cy="86409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2160" y="1217752"/>
            <a:ext cx="2016224" cy="86409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91580" y="148551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146513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0152" y="132663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2420888"/>
            <a:ext cx="1973968" cy="12428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1312" y="4309228"/>
            <a:ext cx="1944216" cy="86409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03848" y="2420888"/>
            <a:ext cx="2088232" cy="113993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03848" y="4309228"/>
            <a:ext cx="2088232" cy="86409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12160" y="2420888"/>
            <a:ext cx="2016224" cy="113993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01236" y="4309228"/>
            <a:ext cx="2016224" cy="86409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19572" y="2483604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наставник, учитель - помощник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7844" y="248360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176" y="2591326"/>
            <a:ext cx="172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Критериальное оценивание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0152" y="4500234"/>
            <a:ext cx="172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 платформе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447966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Аутентичный материал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7864" y="447966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знаний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395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20891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" y="116632"/>
            <a:ext cx="8636993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484</TotalTime>
  <Words>522</Words>
  <Application>Microsoft Office PowerPoint</Application>
  <PresentationFormat>Экран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ia</cp:lastModifiedBy>
  <cp:revision>55</cp:revision>
  <dcterms:created xsi:type="dcterms:W3CDTF">2021-01-25T09:13:18Z</dcterms:created>
  <dcterms:modified xsi:type="dcterms:W3CDTF">2021-01-26T07:48:20Z</dcterms:modified>
</cp:coreProperties>
</file>